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3" r:id="rId6"/>
    <p:sldId id="260" r:id="rId7"/>
    <p:sldId id="262" r:id="rId8"/>
    <p:sldId id="261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9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1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00000virus\Excel\deces9avri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100" b="0" i="0" baseline="0">
                <a:effectLst/>
              </a:rPr>
              <a:t>mortalité hospitalière </a:t>
            </a:r>
            <a:endParaRPr lang="fr-FR" sz="1100">
              <a:effectLst/>
            </a:endParaRPr>
          </a:p>
          <a:p>
            <a:pPr>
              <a:defRPr/>
            </a:pPr>
            <a:r>
              <a:rPr lang="en-US" sz="1100" b="0" i="0" baseline="0">
                <a:effectLst/>
              </a:rPr>
              <a:t>valeurs glissantes hebdomadaires</a:t>
            </a:r>
            <a:endParaRPr lang="fr-FR" sz="11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DD6-433B-9593-79CEA47C2414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DD6-433B-9593-79CEA47C2414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DD6-433B-9593-79CEA47C2414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DD6-433B-9593-79CEA47C2414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DD6-433B-9593-79CEA47C2414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DD6-433B-9593-79CEA47C2414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DD6-433B-9593-79CEA47C2414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DD6-433B-9593-79CEA47C2414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DD6-433B-9593-79CEA47C2414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DD6-433B-9593-79CEA47C2414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DD6-433B-9593-79CEA47C2414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DD6-433B-9593-79CEA47C2414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DD6-433B-9593-79CEA47C2414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DD6-433B-9593-79CEA47C2414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DD6-433B-9593-79CEA47C2414}"/>
                </c:ext>
              </c:extLst>
            </c:dLbl>
            <c:dLbl>
              <c:idx val="2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DD6-433B-9593-79CEA47C2414}"/>
                </c:ext>
              </c:extLst>
            </c:dLbl>
            <c:dLbl>
              <c:idx val="2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DD6-433B-9593-79CEA47C2414}"/>
                </c:ext>
              </c:extLst>
            </c:dLbl>
            <c:dLbl>
              <c:idx val="2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DD6-433B-9593-79CEA47C2414}"/>
                </c:ext>
              </c:extLst>
            </c:dLbl>
            <c:dLbl>
              <c:idx val="4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734932709186656E-2"/>
                      <c:h val="6.630344192757894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2-BDD6-433B-9593-79CEA47C2414}"/>
                </c:ext>
              </c:extLst>
            </c:dLbl>
            <c:dLbl>
              <c:idx val="4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DD6-433B-9593-79CEA47C2414}"/>
                </c:ext>
              </c:extLst>
            </c:dLbl>
            <c:dLbl>
              <c:idx val="4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BDD6-433B-9593-79CEA47C2414}"/>
                </c:ext>
              </c:extLst>
            </c:dLbl>
            <c:dLbl>
              <c:idx val="4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DD6-433B-9593-79CEA47C2414}"/>
                </c:ext>
              </c:extLst>
            </c:dLbl>
            <c:dLbl>
              <c:idx val="4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BDD6-433B-9593-79CEA47C2414}"/>
                </c:ext>
              </c:extLst>
            </c:dLbl>
            <c:dLbl>
              <c:idx val="5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BDD6-433B-9593-79CEA47C2414}"/>
                </c:ext>
              </c:extLst>
            </c:dLbl>
            <c:dLbl>
              <c:idx val="5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BDD6-433B-9593-79CEA47C2414}"/>
                </c:ext>
              </c:extLst>
            </c:dLbl>
            <c:dLbl>
              <c:idx val="5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BDD6-433B-9593-79CEA47C2414}"/>
                </c:ext>
              </c:extLst>
            </c:dLbl>
            <c:dLbl>
              <c:idx val="53"/>
              <c:layout>
                <c:manualLayout>
                  <c:x val="2.3405500292568754E-3"/>
                  <c:y val="3.7914691943127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BDD6-433B-9593-79CEA47C2414}"/>
                </c:ext>
              </c:extLst>
            </c:dLbl>
            <c:dLbl>
              <c:idx val="5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BDD6-433B-9593-79CEA47C2414}"/>
                </c:ext>
              </c:extLst>
            </c:dLbl>
            <c:dLbl>
              <c:idx val="5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BDD6-433B-9593-79CEA47C2414}"/>
                </c:ext>
              </c:extLst>
            </c:dLbl>
            <c:dLbl>
              <c:idx val="5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BDD6-433B-9593-79CEA47C2414}"/>
                </c:ext>
              </c:extLst>
            </c:dLbl>
            <c:dLbl>
              <c:idx val="5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BDD6-433B-9593-79CEA47C2414}"/>
                </c:ext>
              </c:extLst>
            </c:dLbl>
            <c:dLbl>
              <c:idx val="6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BDD6-433B-9593-79CEA47C2414}"/>
                </c:ext>
              </c:extLst>
            </c:dLbl>
            <c:dLbl>
              <c:idx val="6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BDD6-433B-9593-79CEA47C2414}"/>
                </c:ext>
              </c:extLst>
            </c:dLbl>
            <c:dLbl>
              <c:idx val="6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BDD6-433B-9593-79CEA47C24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Feuil2!$A$1:$A$68</c:f>
              <c:numCache>
                <c:formatCode>d\-mmm</c:formatCode>
                <c:ptCount val="68"/>
                <c:pt idx="0">
                  <c:v>43885</c:v>
                </c:pt>
                <c:pt idx="1">
                  <c:v>43886</c:v>
                </c:pt>
                <c:pt idx="2">
                  <c:v>43887</c:v>
                </c:pt>
                <c:pt idx="3">
                  <c:v>43888</c:v>
                </c:pt>
                <c:pt idx="4">
                  <c:v>43889</c:v>
                </c:pt>
                <c:pt idx="5">
                  <c:v>43890</c:v>
                </c:pt>
                <c:pt idx="6">
                  <c:v>43891</c:v>
                </c:pt>
                <c:pt idx="7">
                  <c:v>43892</c:v>
                </c:pt>
                <c:pt idx="8">
                  <c:v>43893</c:v>
                </c:pt>
                <c:pt idx="9">
                  <c:v>43894</c:v>
                </c:pt>
                <c:pt idx="10">
                  <c:v>43895</c:v>
                </c:pt>
                <c:pt idx="11">
                  <c:v>43896</c:v>
                </c:pt>
                <c:pt idx="12">
                  <c:v>43897</c:v>
                </c:pt>
                <c:pt idx="13">
                  <c:v>43898</c:v>
                </c:pt>
                <c:pt idx="14">
                  <c:v>43899</c:v>
                </c:pt>
                <c:pt idx="15">
                  <c:v>43900</c:v>
                </c:pt>
                <c:pt idx="16">
                  <c:v>43901</c:v>
                </c:pt>
                <c:pt idx="17">
                  <c:v>43902</c:v>
                </c:pt>
                <c:pt idx="18">
                  <c:v>43903</c:v>
                </c:pt>
                <c:pt idx="19">
                  <c:v>43904</c:v>
                </c:pt>
                <c:pt idx="20">
                  <c:v>43905</c:v>
                </c:pt>
                <c:pt idx="21">
                  <c:v>43906</c:v>
                </c:pt>
                <c:pt idx="22">
                  <c:v>43907</c:v>
                </c:pt>
                <c:pt idx="23">
                  <c:v>43908</c:v>
                </c:pt>
                <c:pt idx="24">
                  <c:v>43909</c:v>
                </c:pt>
                <c:pt idx="25">
                  <c:v>43910</c:v>
                </c:pt>
                <c:pt idx="26">
                  <c:v>43911</c:v>
                </c:pt>
                <c:pt idx="27">
                  <c:v>43912</c:v>
                </c:pt>
                <c:pt idx="28">
                  <c:v>43913</c:v>
                </c:pt>
                <c:pt idx="29">
                  <c:v>43914</c:v>
                </c:pt>
                <c:pt idx="30">
                  <c:v>43915</c:v>
                </c:pt>
                <c:pt idx="31">
                  <c:v>43916</c:v>
                </c:pt>
                <c:pt idx="32">
                  <c:v>43917</c:v>
                </c:pt>
                <c:pt idx="33">
                  <c:v>43918</c:v>
                </c:pt>
                <c:pt idx="34">
                  <c:v>43919</c:v>
                </c:pt>
                <c:pt idx="35">
                  <c:v>43920</c:v>
                </c:pt>
                <c:pt idx="36">
                  <c:v>43921</c:v>
                </c:pt>
                <c:pt idx="37">
                  <c:v>43922</c:v>
                </c:pt>
                <c:pt idx="38">
                  <c:v>43923</c:v>
                </c:pt>
                <c:pt idx="39">
                  <c:v>43924</c:v>
                </c:pt>
                <c:pt idx="40">
                  <c:v>43925</c:v>
                </c:pt>
                <c:pt idx="41">
                  <c:v>43926</c:v>
                </c:pt>
                <c:pt idx="42">
                  <c:v>43927</c:v>
                </c:pt>
                <c:pt idx="43">
                  <c:v>43928</c:v>
                </c:pt>
                <c:pt idx="44">
                  <c:v>43929</c:v>
                </c:pt>
                <c:pt idx="45">
                  <c:v>43930</c:v>
                </c:pt>
                <c:pt idx="46">
                  <c:v>43931</c:v>
                </c:pt>
                <c:pt idx="47">
                  <c:v>43932</c:v>
                </c:pt>
                <c:pt idx="48">
                  <c:v>43933</c:v>
                </c:pt>
                <c:pt idx="49">
                  <c:v>43934</c:v>
                </c:pt>
                <c:pt idx="50">
                  <c:v>43935</c:v>
                </c:pt>
                <c:pt idx="51">
                  <c:v>43936</c:v>
                </c:pt>
                <c:pt idx="52">
                  <c:v>43937</c:v>
                </c:pt>
                <c:pt idx="53">
                  <c:v>43938</c:v>
                </c:pt>
                <c:pt idx="54">
                  <c:v>43939</c:v>
                </c:pt>
                <c:pt idx="55">
                  <c:v>43940</c:v>
                </c:pt>
                <c:pt idx="56">
                  <c:v>43941</c:v>
                </c:pt>
                <c:pt idx="57">
                  <c:v>43942</c:v>
                </c:pt>
                <c:pt idx="58">
                  <c:v>43943</c:v>
                </c:pt>
                <c:pt idx="59">
                  <c:v>43944</c:v>
                </c:pt>
                <c:pt idx="60">
                  <c:v>43945</c:v>
                </c:pt>
                <c:pt idx="61">
                  <c:v>43946</c:v>
                </c:pt>
                <c:pt idx="62">
                  <c:v>43947</c:v>
                </c:pt>
                <c:pt idx="63">
                  <c:v>43948</c:v>
                </c:pt>
                <c:pt idx="64">
                  <c:v>43949</c:v>
                </c:pt>
                <c:pt idx="65">
                  <c:v>43950</c:v>
                </c:pt>
                <c:pt idx="66">
                  <c:v>43951</c:v>
                </c:pt>
                <c:pt idx="67">
                  <c:v>43952</c:v>
                </c:pt>
              </c:numCache>
            </c:numRef>
          </c:cat>
          <c:val>
            <c:numRef>
              <c:f>Feuil2!$B$1:$B$68</c:f>
              <c:numCache>
                <c:formatCode>General</c:formatCode>
                <c:ptCount val="68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  <c:pt idx="10">
                  <c:v>5</c:v>
                </c:pt>
                <c:pt idx="11">
                  <c:v>7</c:v>
                </c:pt>
                <c:pt idx="12">
                  <c:v>14</c:v>
                </c:pt>
                <c:pt idx="13">
                  <c:v>17</c:v>
                </c:pt>
                <c:pt idx="14">
                  <c:v>22</c:v>
                </c:pt>
                <c:pt idx="15">
                  <c:v>30</c:v>
                </c:pt>
                <c:pt idx="16">
                  <c:v>44</c:v>
                </c:pt>
                <c:pt idx="17">
                  <c:v>54</c:v>
                </c:pt>
                <c:pt idx="18">
                  <c:v>70</c:v>
                </c:pt>
                <c:pt idx="19">
                  <c:v>75</c:v>
                </c:pt>
                <c:pt idx="20">
                  <c:v>108</c:v>
                </c:pt>
                <c:pt idx="21">
                  <c:v>123</c:v>
                </c:pt>
                <c:pt idx="22">
                  <c:v>142</c:v>
                </c:pt>
                <c:pt idx="23">
                  <c:v>196</c:v>
                </c:pt>
                <c:pt idx="24">
                  <c:v>311</c:v>
                </c:pt>
                <c:pt idx="25">
                  <c:v>371</c:v>
                </c:pt>
                <c:pt idx="26">
                  <c:v>471</c:v>
                </c:pt>
                <c:pt idx="27">
                  <c:v>547</c:v>
                </c:pt>
                <c:pt idx="28">
                  <c:v>712</c:v>
                </c:pt>
                <c:pt idx="29">
                  <c:v>925</c:v>
                </c:pt>
                <c:pt idx="30">
                  <c:v>1087</c:v>
                </c:pt>
                <c:pt idx="31">
                  <c:v>1324</c:v>
                </c:pt>
                <c:pt idx="32">
                  <c:v>1535</c:v>
                </c:pt>
                <c:pt idx="33">
                  <c:v>1742</c:v>
                </c:pt>
                <c:pt idx="34">
                  <c:v>1922</c:v>
                </c:pt>
                <c:pt idx="35">
                  <c:v>2154</c:v>
                </c:pt>
                <c:pt idx="36">
                  <c:v>2413</c:v>
                </c:pt>
                <c:pt idx="37">
                  <c:v>2691</c:v>
                </c:pt>
                <c:pt idx="38">
                  <c:v>2797</c:v>
                </c:pt>
                <c:pt idx="39">
                  <c:v>3096</c:v>
                </c:pt>
                <c:pt idx="40">
                  <c:v>3218</c:v>
                </c:pt>
                <c:pt idx="41">
                  <c:v>3283</c:v>
                </c:pt>
                <c:pt idx="42">
                  <c:v>3470</c:v>
                </c:pt>
                <c:pt idx="43">
                  <c:v>3568</c:v>
                </c:pt>
                <c:pt idx="44">
                  <c:v>3600</c:v>
                </c:pt>
                <c:pt idx="45">
                  <c:v>3541</c:v>
                </c:pt>
                <c:pt idx="46">
                  <c:v>3507</c:v>
                </c:pt>
                <c:pt idx="47">
                  <c:v>3411</c:v>
                </c:pt>
                <c:pt idx="48">
                  <c:v>3364</c:v>
                </c:pt>
                <c:pt idx="49">
                  <c:v>3094</c:v>
                </c:pt>
                <c:pt idx="50">
                  <c:v>3038</c:v>
                </c:pt>
                <c:pt idx="51">
                  <c:v>3011</c:v>
                </c:pt>
                <c:pt idx="52">
                  <c:v>3016</c:v>
                </c:pt>
                <c:pt idx="53">
                  <c:v>2880</c:v>
                </c:pt>
                <c:pt idx="54">
                  <c:v>2899</c:v>
                </c:pt>
                <c:pt idx="55">
                  <c:v>2816</c:v>
                </c:pt>
                <c:pt idx="56">
                  <c:v>2925</c:v>
                </c:pt>
                <c:pt idx="57">
                  <c:v>2771</c:v>
                </c:pt>
                <c:pt idx="58">
                  <c:v>2593</c:v>
                </c:pt>
                <c:pt idx="59">
                  <c:v>2487</c:v>
                </c:pt>
                <c:pt idx="60">
                  <c:v>2374</c:v>
                </c:pt>
                <c:pt idx="61">
                  <c:v>2208</c:v>
                </c:pt>
                <c:pt idx="62">
                  <c:v>2133</c:v>
                </c:pt>
                <c:pt idx="63">
                  <c:v>1984</c:v>
                </c:pt>
                <c:pt idx="64">
                  <c:v>1910</c:v>
                </c:pt>
                <c:pt idx="65">
                  <c:v>1817</c:v>
                </c:pt>
                <c:pt idx="66">
                  <c:v>1750</c:v>
                </c:pt>
                <c:pt idx="67">
                  <c:v>1570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2-BDD6-433B-9593-79CEA47C24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68467208"/>
        <c:axId val="568465240"/>
      </c:lineChart>
      <c:dateAx>
        <c:axId val="568467208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68465240"/>
        <c:crosses val="autoZero"/>
        <c:auto val="1"/>
        <c:lblOffset val="100"/>
        <c:baseTimeUnit val="days"/>
      </c:dateAx>
      <c:valAx>
        <c:axId val="568465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68467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556AEF-84B7-4D2D-91AA-580AA31D2B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EF825E-74C0-4A62-9862-5498ECF467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EFC068-26EB-4D03-91A6-EB9A7F68A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34669-92F6-4C8A-B1C5-B60658435B6F}" type="datetimeFigureOut">
              <a:rPr lang="fr-FR" smtClean="0"/>
              <a:t>02/05/2020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B0F212-8BEF-4685-A70F-B2788AB05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B4587F-E572-4151-A780-EB99B6EC2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3407-2F08-4B99-BD6B-04D6D85B25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2471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C8FF13-24F6-4C98-A1BC-7466E727B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B4EDA4B-F23C-4BED-BE3A-FC0C94AACE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EFFB27-7EAE-4F37-B6E4-14112D08F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34669-92F6-4C8A-B1C5-B60658435B6F}" type="datetimeFigureOut">
              <a:rPr lang="fr-FR" smtClean="0"/>
              <a:t>02/05/2020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EF8A25-F99B-410E-B725-720A70E16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F45485-8E5A-4EF4-90F6-5C66247D9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3407-2F08-4B99-BD6B-04D6D85B25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6151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BD36B39-530A-4AB9-B106-76D6A3EAB7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414FDB5-3D08-4D65-A06B-A7C926D97E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89E801-A5D7-4593-936A-0879122BE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34669-92F6-4C8A-B1C5-B60658435B6F}" type="datetimeFigureOut">
              <a:rPr lang="fr-FR" smtClean="0"/>
              <a:t>02/05/2020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001464-9003-418E-BA31-C04756A4A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70A486-F77B-45EC-B820-7C25B74CC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3407-2F08-4B99-BD6B-04D6D85B25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7492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26EDCD-8BE9-4AD1-A97C-0B5FFEBDB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D59863-492F-4520-AB37-B2B51FF31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E0742D-1566-4D05-9680-58E618334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34669-92F6-4C8A-B1C5-B60658435B6F}" type="datetimeFigureOut">
              <a:rPr lang="fr-FR" smtClean="0"/>
              <a:t>02/05/2020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041D12-3099-4E85-904F-14E985632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95C05F-D3A8-421A-8D05-6CD034C42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3407-2F08-4B99-BD6B-04D6D85B25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474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5AAB32-BCFD-4B97-ADE9-04DE80ECA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EF73F8-D759-4CFC-9B12-54BBC4E0B7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ECBF2E-18E8-4B7B-9E8C-4D46E5940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34669-92F6-4C8A-B1C5-B60658435B6F}" type="datetimeFigureOut">
              <a:rPr lang="fr-FR" smtClean="0"/>
              <a:t>02/05/2020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6117E3-08C9-44BF-81EE-970AC7E4B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020F87-91B3-4077-A945-066A1AD6B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3407-2F08-4B99-BD6B-04D6D85B25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3465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0B1011-A8D8-42BD-BA04-86795EA83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A5D008-9CA1-4BC4-BDD5-9374EDD6BF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97CDC13-5E63-4308-AA36-DDDFFCDA02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A16E69-7C82-44E6-984F-B9482F70F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34669-92F6-4C8A-B1C5-B60658435B6F}" type="datetimeFigureOut">
              <a:rPr lang="fr-FR" smtClean="0"/>
              <a:t>02/05/2020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8464AD4-2646-41C7-AF88-929F7565A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AAACF70-E87B-4F38-B16A-C86468BE2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3407-2F08-4B99-BD6B-04D6D85B25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612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774B90-C80B-4F4B-B244-FD3AAEE8B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FC0ECF1-21AC-4CC3-9B72-3467777DB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939D1BD-5857-401A-920C-08563E00F6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603FB95-DC86-40CB-AAE2-8D98FCD9B0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5917823-F049-4AB8-89FF-3C61688A59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69559F0-2A9A-4A1C-9F44-7B537875D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34669-92F6-4C8A-B1C5-B60658435B6F}" type="datetimeFigureOut">
              <a:rPr lang="fr-FR" smtClean="0"/>
              <a:t>02/05/2020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473D8DA-FE79-49EB-9F27-70F53DBFB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1E7DBAC-DF15-4183-A159-58A5A56CF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3407-2F08-4B99-BD6B-04D6D85B25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3840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0962F0-C06B-4B56-8CBB-71FAFDAA7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31B3D49-78B7-4F27-9499-A99149AE5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34669-92F6-4C8A-B1C5-B60658435B6F}" type="datetimeFigureOut">
              <a:rPr lang="fr-FR" smtClean="0"/>
              <a:t>02/05/2020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1D4A932-93FA-4B00-A7F2-330AF696B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1179B4F-2B29-4DC1-9BD9-D8AA536A8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3407-2F08-4B99-BD6B-04D6D85B25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9337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920AF14-B14D-47B2-87CE-5AF20E58B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34669-92F6-4C8A-B1C5-B60658435B6F}" type="datetimeFigureOut">
              <a:rPr lang="fr-FR" smtClean="0"/>
              <a:t>02/05/2020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802FAED-22D0-42B9-9654-4D9AB9357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CADA94A-0F6D-4416-8B9B-B333DD801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3407-2F08-4B99-BD6B-04D6D85B25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2820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5D354C-60C0-43CF-8F9B-596E46B1C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858DB3-EB04-499B-A2BB-7BD12B87D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7EE341B-E999-42EA-8D74-1A22628DA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63B973C-ECDD-4A26-8FA5-0EAE19C6F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34669-92F6-4C8A-B1C5-B60658435B6F}" type="datetimeFigureOut">
              <a:rPr lang="fr-FR" smtClean="0"/>
              <a:t>02/05/2020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5DBABC-FDB5-4869-81EE-A1B2283FE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1366B23-EA5B-4E1D-85C5-09A522E56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3407-2F08-4B99-BD6B-04D6D85B25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1273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C4C838-43C8-4298-895D-07C3F27A9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3E87C04-741E-4E29-99DE-E53653FD83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F590192-80A4-499D-8C1A-428E70CC62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CCED42D-1CF8-42C7-8327-5BAA9B0FE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34669-92F6-4C8A-B1C5-B60658435B6F}" type="datetimeFigureOut">
              <a:rPr lang="fr-FR" smtClean="0"/>
              <a:t>02/05/2020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7EECD0B-0663-44CD-B48F-90BA0C771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CA8F349-6B71-4ECC-A5A9-2C0854B9F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3407-2F08-4B99-BD6B-04D6D85B25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844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4CFC60D-5178-4D5F-BD31-9939A6578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763A987-DDD9-4014-8F82-892D94434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CA6F0E-0C05-440F-8819-2AA280594B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34669-92F6-4C8A-B1C5-B60658435B6F}" type="datetimeFigureOut">
              <a:rPr lang="fr-FR" smtClean="0"/>
              <a:t>02/05/2020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6AC544-C902-4E49-9ACF-BACFD09635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F6DEC2B-80DF-483E-BF58-57EF8117EC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A3407-2F08-4B99-BD6B-04D6D85B25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5091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D6BEB9-328E-47A4-8E50-A679C981AD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Les évolutions de la mortalité</a:t>
            </a:r>
            <a:br>
              <a:rPr lang="fr-FR" sz="2800" dirty="0"/>
            </a:br>
            <a:r>
              <a:rPr lang="fr-FR" sz="2800" dirty="0"/>
              <a:t>Hôpitaux – mars / avril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4A85505-581C-49E0-B733-7E26EB396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Deux aspects mathématiques</a:t>
            </a:r>
          </a:p>
        </p:txBody>
      </p:sp>
    </p:spTree>
    <p:extLst>
      <p:ext uri="{BB962C8B-B14F-4D97-AF65-F5344CB8AC3E}">
        <p14:creationId xmlns:p14="http://schemas.microsoft.com/office/powerpoint/2010/main" val="1822619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4EEB2D-259A-41D7-A8EA-808669F48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/>
              <a:t>Mars</a:t>
            </a:r>
            <a:br>
              <a:rPr lang="fr-FR" sz="5400" dirty="0"/>
            </a:br>
            <a:r>
              <a:rPr lang="fr-FR" sz="2800" dirty="0"/>
              <a:t>la fonction exponentielle</a:t>
            </a:r>
          </a:p>
        </p:txBody>
      </p:sp>
      <p:pic>
        <p:nvPicPr>
          <p:cNvPr id="29" name="Espace réservé du contenu 28">
            <a:extLst>
              <a:ext uri="{FF2B5EF4-FFF2-40B4-BE49-F238E27FC236}">
                <a16:creationId xmlns:a16="http://schemas.microsoft.com/office/drawing/2014/main" id="{7B931C85-2A3A-4A69-B8B3-CA4514818E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3527" y="1825625"/>
            <a:ext cx="6544945" cy="4351338"/>
          </a:xfrm>
        </p:spPr>
      </p:pic>
    </p:spTree>
    <p:extLst>
      <p:ext uri="{BB962C8B-B14F-4D97-AF65-F5344CB8AC3E}">
        <p14:creationId xmlns:p14="http://schemas.microsoft.com/office/powerpoint/2010/main" val="1255433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5C2936-B8D4-4E6D-A008-44967C6A7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dirty="0"/>
              <a:t>Mars</a:t>
            </a:r>
            <a:br>
              <a:rPr lang="fr-FR" sz="3600" dirty="0"/>
            </a:br>
            <a:r>
              <a:rPr lang="fr-FR" sz="2800" dirty="0"/>
              <a:t>L’évolution du 1</a:t>
            </a:r>
            <a:r>
              <a:rPr lang="fr-FR" sz="2800" baseline="30000" dirty="0"/>
              <a:t>er</a:t>
            </a:r>
            <a:r>
              <a:rPr lang="fr-FR" sz="2800" dirty="0"/>
              <a:t> mars au 10 avril vers 10 000 tués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2F519B13-EFD4-40D5-8C22-BA50BB81D8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548" y="1825625"/>
            <a:ext cx="7206903" cy="4351338"/>
          </a:xfrm>
        </p:spPr>
      </p:pic>
    </p:spTree>
    <p:extLst>
      <p:ext uri="{BB962C8B-B14F-4D97-AF65-F5344CB8AC3E}">
        <p14:creationId xmlns:p14="http://schemas.microsoft.com/office/powerpoint/2010/main" val="2259510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461C06-7396-4BE7-BDE0-B7B67080C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dirty="0"/>
              <a:t>Évolution du 1</a:t>
            </a:r>
            <a:r>
              <a:rPr lang="fr-FR" sz="3600" baseline="30000" dirty="0"/>
              <a:t>er</a:t>
            </a:r>
            <a:r>
              <a:rPr lang="fr-FR" sz="3600" dirty="0"/>
              <a:t> avril au 30 avril</a:t>
            </a:r>
            <a:br>
              <a:rPr lang="fr-FR" sz="3600" dirty="0"/>
            </a:br>
            <a:r>
              <a:rPr lang="fr-FR" sz="2000" dirty="0"/>
              <a:t>une fonction polynomiale d’une qualité exceptionnelle</a:t>
            </a:r>
            <a:endParaRPr lang="fr-FR" sz="3600" dirty="0"/>
          </a:p>
        </p:txBody>
      </p:sp>
      <p:pic>
        <p:nvPicPr>
          <p:cNvPr id="9" name="Espace réservé du contenu 8">
            <a:extLst>
              <a:ext uri="{FF2B5EF4-FFF2-40B4-BE49-F238E27FC236}">
                <a16:creationId xmlns:a16="http://schemas.microsoft.com/office/drawing/2014/main" id="{F94177AD-F0DF-4466-948A-A58ACBC666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334" y="1825625"/>
            <a:ext cx="6979332" cy="4351338"/>
          </a:xfrm>
        </p:spPr>
      </p:pic>
    </p:spTree>
    <p:extLst>
      <p:ext uri="{BB962C8B-B14F-4D97-AF65-F5344CB8AC3E}">
        <p14:creationId xmlns:p14="http://schemas.microsoft.com/office/powerpoint/2010/main" val="1783820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AD69DD57-1529-4106-ABB6-1042FF226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dirty="0"/>
              <a:t>Évolution limitée aux hôpitaux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83F9528-2E92-4740-9684-86FA563539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22" y="0"/>
            <a:ext cx="119221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690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148DB0-EFC2-458B-974E-9487C073E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dirty="0"/>
              <a:t>Les deux évolutions</a:t>
            </a: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3BAD83E2-68BA-414F-9CAE-B8EC16412F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285" y="1825625"/>
            <a:ext cx="8311430" cy="4351338"/>
          </a:xfrm>
        </p:spPr>
      </p:pic>
    </p:spTree>
    <p:extLst>
      <p:ext uri="{BB962C8B-B14F-4D97-AF65-F5344CB8AC3E}">
        <p14:creationId xmlns:p14="http://schemas.microsoft.com/office/powerpoint/2010/main" val="3271657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47B1D8-FD24-4521-AA26-FCE0B134B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/>
              <a:t>l’évolution hebdomadaire</a:t>
            </a:r>
            <a:br>
              <a:rPr lang="fr-FR" sz="3200" dirty="0"/>
            </a:br>
            <a:endParaRPr lang="fr-FR" sz="3200" dirty="0"/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19EB8149-8915-4B9E-8C85-D17B53FA0790}"/>
              </a:ext>
            </a:extLst>
          </p:cNvPr>
          <p:cNvGraphicFramePr>
            <a:graphicFrameLocks/>
          </p:cNvGraphicFramePr>
          <p:nvPr/>
        </p:nvGraphicFramePr>
        <p:xfrm>
          <a:off x="3475037" y="1270000"/>
          <a:ext cx="5241926" cy="431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50036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845790-356A-4C94-92B8-BEB4BF772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/>
              <a:t>Où </a:t>
            </a:r>
            <a:r>
              <a:rPr lang="fr-FR" sz="3200"/>
              <a:t>allons nous ?</a:t>
            </a:r>
            <a:endParaRPr lang="fr-FR" sz="32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A07865-FD49-42B6-8A9C-760256B8F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dirty="0"/>
              <a:t>L’évolution de la mortalité produite par le COVID-19 est passée d’une fonction exponentielle à partir de la fin de la première semaine de mars à une période de transition au cours de la dernière semaine et finalement une forme de stabilisation du mode d’évolution que l’on peut exprimer par une fonction polynomiale d’une stabilité remarquable,</a:t>
            </a:r>
          </a:p>
          <a:p>
            <a:r>
              <a:rPr lang="fr-FR" dirty="0"/>
              <a:t>Il y a encore des morts chaque jour, donc le bilan global continue de croitre</a:t>
            </a:r>
          </a:p>
          <a:p>
            <a:pPr lvl="1"/>
            <a:r>
              <a:rPr lang="fr-FR" dirty="0"/>
              <a:t>Il y a des variations quotidiennes dont les mécanismes n’ont pas de pertinence</a:t>
            </a:r>
          </a:p>
          <a:p>
            <a:pPr lvl="1"/>
            <a:r>
              <a:rPr lang="fr-FR" dirty="0"/>
              <a:t>Il faut notamment éviter de s’intéresser aux fausses décroissances du samedi et du dimanche : 616 décès cumulés le jeudi 23 et vendredi 24 avril, suivis de 350 décès les samedi 25 et dimanche 26, puis à nouveau 608 décès les lundi 27 et mardi 28 sont des évolutions qui ne relèvent pas de l’épidémiologie,</a:t>
            </a:r>
          </a:p>
          <a:p>
            <a:r>
              <a:rPr lang="fr-FR" dirty="0"/>
              <a:t>La décroissance hebdomadaire est beaucoup plus intéressante, elle est apparue le 8 avril (3 600 décès), la meilleure présentation de son évolution est la semaine glissante, (7 </a:t>
            </a:r>
            <a:r>
              <a:rPr lang="fr-FR" dirty="0" err="1"/>
              <a:t>day</a:t>
            </a:r>
            <a:r>
              <a:rPr lang="fr-FR" dirty="0"/>
              <a:t> </a:t>
            </a:r>
            <a:r>
              <a:rPr lang="fr-FR" dirty="0" err="1"/>
              <a:t>rolling</a:t>
            </a:r>
            <a:r>
              <a:rPr lang="fr-FR" dirty="0"/>
              <a:t> </a:t>
            </a:r>
            <a:r>
              <a:rPr lang="fr-FR" dirty="0" err="1"/>
              <a:t>average</a:t>
            </a:r>
            <a:r>
              <a:rPr lang="fr-FR" dirty="0"/>
              <a:t> des anglo-saxons), l’ajout du dernier jour connu produisant la suppression de celui introduit 7 jours plus tôt,</a:t>
            </a:r>
          </a:p>
          <a:p>
            <a:r>
              <a:rPr lang="fr-FR" dirty="0"/>
              <a:t>Depuis le 8 avril, les décès diminuent chaque semaine avec régularité</a:t>
            </a:r>
          </a:p>
          <a:p>
            <a:r>
              <a:rPr lang="fr-FR" dirty="0"/>
              <a:t>Peut-on imaginer que la fonction polynomiale observée depuis la fin de la croissance exponentielle se poursuive et permette de déterminer la fin de la production de nouveaux cas ? C’est possible mais sans grand intérêt, il y aura un niveau minimal qui sera aux environs du 10 mai et ensuite un accroissement de la mortalité dont l’importance sera liée à la qualité de la gestion des mesures prises (masques et confinement d’une quinzaine de jours des personnes atteints par les virus et leurs contacts),</a:t>
            </a:r>
          </a:p>
        </p:txBody>
      </p:sp>
    </p:spTree>
    <p:extLst>
      <p:ext uri="{BB962C8B-B14F-4D97-AF65-F5344CB8AC3E}">
        <p14:creationId xmlns:p14="http://schemas.microsoft.com/office/powerpoint/2010/main" val="107610245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363</Words>
  <Application>Microsoft Office PowerPoint</Application>
  <PresentationFormat>Grand écran</PresentationFormat>
  <Paragraphs>20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Les évolutions de la mortalité Hôpitaux – mars / avril</vt:lpstr>
      <vt:lpstr>Mars la fonction exponentielle</vt:lpstr>
      <vt:lpstr>Mars L’évolution du 1er mars au 10 avril vers 10 000 tués</vt:lpstr>
      <vt:lpstr>Évolution du 1er avril au 30 avril une fonction polynomiale d’une qualité exceptionnelle</vt:lpstr>
      <vt:lpstr>Évolution limitée aux hôpitaux</vt:lpstr>
      <vt:lpstr>Les deux évolutions</vt:lpstr>
      <vt:lpstr>l’évolution hebdomadaire </vt:lpstr>
      <vt:lpstr>Où allons nous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évolutions de la mortalité Mortalité dans les Hôpitaux – mars / avril</dc:title>
  <dc:creator>claude got</dc:creator>
  <cp:lastModifiedBy>claude got</cp:lastModifiedBy>
  <cp:revision>22</cp:revision>
  <dcterms:created xsi:type="dcterms:W3CDTF">2020-05-01T07:20:57Z</dcterms:created>
  <dcterms:modified xsi:type="dcterms:W3CDTF">2020-05-02T09:48:19Z</dcterms:modified>
</cp:coreProperties>
</file>